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Shape 60"/>
          <p:cNvGrpSpPr/>
          <p:nvPr/>
        </p:nvGrpSpPr>
        <p:grpSpPr>
          <a:xfrm>
            <a:off x="-11" y="1000670"/>
            <a:ext cx="7314320" cy="3087224"/>
            <a:chOff x="-11" y="1378676"/>
            <a:chExt cx="7314320" cy="4116299"/>
          </a:xfrm>
        </p:grpSpPr>
        <p:sp>
          <p:nvSpPr>
            <p:cNvPr id="61" name="Shape 61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3" name="Shape 63"/>
          <p:cNvSpPr txBox="1"/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" type="subTitle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Shape 66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67" name="Shape 67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9" name="Shape 69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idx="1" type="body"/>
          </p:nvPr>
        </p:nvSpPr>
        <p:spPr>
          <a:xfrm>
            <a:off x="456245" y="1278513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2" type="body"/>
          </p:nvPr>
        </p:nvSpPr>
        <p:spPr>
          <a:xfrm>
            <a:off x="4648200" y="1278513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grpSp>
        <p:nvGrpSpPr>
          <p:cNvPr id="74" name="Shape 74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75" name="Shape 75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Shape 77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Shape 79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80" name="Shape 80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2" name="Shape 82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 flipH="1">
            <a:off x="8964665" y="4623760"/>
            <a:ext cx="187800" cy="5214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x="3866777" y="4623760"/>
            <a:ext cx="5097900" cy="5214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3866812" y="4623760"/>
            <a:ext cx="5097900" cy="521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70"/>
            <a:ext cx="3409812" cy="2107677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1" name="Shape 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  <p:grpSp>
        <p:nvGrpSpPr>
          <p:cNvPr id="33" name="Shape 33"/>
          <p:cNvGrpSpPr/>
          <p:nvPr/>
        </p:nvGrpSpPr>
        <p:grpSpPr>
          <a:xfrm rot="10800000">
            <a:off x="5734187" y="3035893"/>
            <a:ext cx="3409812" cy="2107677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Rhetorical Appeals</a:t>
            </a:r>
          </a:p>
        </p:txBody>
      </p:sp>
      <p:sp>
        <p:nvSpPr>
          <p:cNvPr id="90" name="Shape 90"/>
          <p:cNvSpPr txBox="1"/>
          <p:nvPr>
            <p:ph idx="1" type="subTitle"/>
          </p:nvPr>
        </p:nvSpPr>
        <p:spPr>
          <a:xfrm>
            <a:off x="685800" y="2700413"/>
            <a:ext cx="6400799" cy="67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i="1" lang="en"/>
              <a:t>&amp; The Art of Rhetoric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x="929725" y="246200"/>
            <a:ext cx="6186899" cy="84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 sz="3000">
                <a:solidFill>
                  <a:schemeClr val="accent2"/>
                </a:solidFill>
              </a:rPr>
              <a:t>Which appeal is being used?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3000">
              <a:solidFill>
                <a:schemeClr val="accent2"/>
              </a:solidFill>
            </a:endParaRPr>
          </a:p>
        </p:txBody>
      </p:sp>
      <p:pic>
        <p:nvPicPr>
          <p:cNvPr id="149" name="Shape 1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775" y="1740475"/>
            <a:ext cx="8524575" cy="281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x="3232400" y="96418"/>
            <a:ext cx="1849799" cy="84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solidFill>
                  <a:schemeClr val="accent2"/>
                </a:solidFill>
              </a:rPr>
              <a:t>ETHOS</a:t>
            </a:r>
          </a:p>
        </p:txBody>
      </p:sp>
      <p:pic>
        <p:nvPicPr>
          <p:cNvPr id="155" name="Shape 1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775" y="1283275"/>
            <a:ext cx="8524575" cy="2812475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 txBox="1"/>
          <p:nvPr/>
        </p:nvSpPr>
        <p:spPr>
          <a:xfrm>
            <a:off x="386025" y="4016725"/>
            <a:ext cx="7511700" cy="92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000"/>
              <a:t>Ethos is the appeal to the credibility of the speaker. Essentially, it answers the question, “Why should I trust or believe YOU?” 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1724075" y="615550"/>
            <a:ext cx="4815000" cy="521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rgbClr val="FFFFFF"/>
                </a:solidFill>
              </a:rPr>
              <a:t>Why should you </a:t>
            </a:r>
            <a:r>
              <a:rPr lang="en" sz="2000" u="sng">
                <a:solidFill>
                  <a:srgbClr val="FFFFFF"/>
                </a:solidFill>
              </a:rPr>
              <a:t>trust </a:t>
            </a:r>
            <a:r>
              <a:rPr lang="en" sz="2000">
                <a:solidFill>
                  <a:srgbClr val="FFFFFF"/>
                </a:solidFill>
              </a:rPr>
              <a:t>this information?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Take Notes: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457200" y="1271850"/>
            <a:ext cx="4111199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/>
              <a:t>Define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	Logos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	Pathos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	Ethos</a:t>
            </a:r>
          </a:p>
        </p:txBody>
      </p:sp>
      <p:sp>
        <p:nvSpPr>
          <p:cNvPr id="97" name="Shape 97">
            <a:hlinkClick/>
          </p:cNvPr>
          <p:cNvSpPr/>
          <p:nvPr/>
        </p:nvSpPr>
        <p:spPr>
          <a:xfrm>
            <a:off x="3048500" y="1271850"/>
            <a:ext cx="4572000" cy="3429000"/>
          </a:xfrm>
          <a:prstGeom prst="rect">
            <a:avLst/>
          </a:prstGeom>
          <a:blipFill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Logos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457200" y="1476575"/>
            <a:ext cx="4311599" cy="1465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500"/>
              <a:t>Facts &amp; Statistics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500"/>
              <a:t>Logic ("If..... then...")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500"/>
              <a:t>Cause and Effect Relationships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500"/>
              <a:t>Compare and Contrast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500"/>
              <a:t>Problem and Solution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Pathos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296050" y="1240225"/>
            <a:ext cx="4311599" cy="1465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500"/>
              <a:t>Figurative Language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500"/>
              <a:t>Heated/Emotional Language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500"/>
              <a:t>Descriptive Writing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Ethos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8575" y="1442800"/>
            <a:ext cx="5860500" cy="1465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500"/>
              <a:t>Where the author refers to sources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500"/>
              <a:t>Where the author draws from personal experience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500"/>
              <a:t>Where &amp; how counter argument is addressed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x="561825" y="242550"/>
            <a:ext cx="7109999" cy="922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3000">
                <a:solidFill>
                  <a:schemeClr val="accent2"/>
                </a:solidFill>
              </a:rPr>
              <a:t>Which appeal is being used?</a:t>
            </a:r>
          </a:p>
        </p:txBody>
      </p:sp>
      <p:pic>
        <p:nvPicPr>
          <p:cNvPr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1771075"/>
            <a:ext cx="7564750" cy="2496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3200400" y="135518"/>
            <a:ext cx="1860300" cy="922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solidFill>
                  <a:schemeClr val="accent2"/>
                </a:solidFill>
              </a:rPr>
              <a:t>Pathos</a:t>
            </a:r>
          </a:p>
        </p:txBody>
      </p:sp>
      <p:pic>
        <p:nvPicPr>
          <p:cNvPr id="127" name="Shape 1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1390075"/>
            <a:ext cx="7564750" cy="2496124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 txBox="1"/>
          <p:nvPr/>
        </p:nvSpPr>
        <p:spPr>
          <a:xfrm>
            <a:off x="1724075" y="615550"/>
            <a:ext cx="4815000" cy="521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000">
                <a:solidFill>
                  <a:srgbClr val="FFFFFF"/>
                </a:solidFill>
              </a:rPr>
              <a:t>How is this ad trying to make you </a:t>
            </a:r>
            <a:r>
              <a:rPr lang="en" sz="2000" u="sng">
                <a:solidFill>
                  <a:srgbClr val="FFFFFF"/>
                </a:solidFill>
              </a:rPr>
              <a:t>feel</a:t>
            </a:r>
            <a:r>
              <a:rPr lang="en" sz="200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386025" y="4016725"/>
            <a:ext cx="7511700" cy="92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2000"/>
              <a:t>Pathos is the appeal to our emotions. A successful appeal to our emotions makes us feel something in hopes of making us want to act on that feeling.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1123675" y="254175"/>
            <a:ext cx="5551499" cy="700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3000">
              <a:solidFill>
                <a:schemeClr val="accent2"/>
              </a:solidFill>
            </a:endParaRP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3000">
              <a:solidFill>
                <a:schemeClr val="accent2"/>
              </a:solidFill>
            </a:endParaRP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3000">
              <a:solidFill>
                <a:schemeClr val="accent2"/>
              </a:solidFill>
            </a:endParaRP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3000">
              <a:solidFill>
                <a:schemeClr val="accent2"/>
              </a:solidFill>
            </a:endParaRPr>
          </a:p>
          <a:p>
            <a:pPr lvl="0" rtl="0" algn="ctr">
              <a:spcBef>
                <a:spcPts val="0"/>
              </a:spcBef>
              <a:buNone/>
            </a:pPr>
            <a:r>
              <a:rPr lang="en" sz="3000">
                <a:solidFill>
                  <a:schemeClr val="accent2"/>
                </a:solidFill>
              </a:rPr>
              <a:t>Which appeal is being used?</a:t>
            </a:r>
          </a:p>
        </p:txBody>
      </p:sp>
      <p:pic>
        <p:nvPicPr>
          <p:cNvPr id="135" name="Shape 1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1676400"/>
            <a:ext cx="7830499" cy="258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3200400" y="674"/>
            <a:ext cx="1853700" cy="6488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solidFill>
                  <a:schemeClr val="accent2"/>
                </a:solidFill>
              </a:rPr>
              <a:t>LOGOS</a:t>
            </a:r>
          </a:p>
        </p:txBody>
      </p:sp>
      <p:pic>
        <p:nvPicPr>
          <p:cNvPr id="141" name="Shape 1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1295400"/>
            <a:ext cx="7830499" cy="258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 txBox="1"/>
          <p:nvPr/>
        </p:nvSpPr>
        <p:spPr>
          <a:xfrm>
            <a:off x="1523625" y="636425"/>
            <a:ext cx="6844199" cy="438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000">
                <a:solidFill>
                  <a:srgbClr val="FFFFFF"/>
                </a:solidFill>
              </a:rPr>
              <a:t>How does this strip guide our </a:t>
            </a:r>
            <a:r>
              <a:rPr lang="en" sz="2000" u="sng">
                <a:solidFill>
                  <a:srgbClr val="FFFFFF"/>
                </a:solidFill>
              </a:rPr>
              <a:t>reasoning</a:t>
            </a:r>
            <a:r>
              <a:rPr lang="en" sz="200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386025" y="4016725"/>
            <a:ext cx="7511700" cy="92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000"/>
              <a:t>Logos is the appeal to logic. When persuading, this technique appeals to your audience’s ability to reason by using facts and logic to guide your thought process.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